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Geo"/>
      <p:regular r:id="rId25"/>
      <p:italic r:id="rId26"/>
    </p:embeddedFont>
    <p:embeddedFont>
      <p:font typeface="Merriweather Sans"/>
      <p:regular r:id="rId27"/>
      <p:bold r:id="rId28"/>
      <p:italic r:id="rId29"/>
      <p:boldItalic r:id="rId30"/>
    </p:embeddedFont>
    <p:embeddedFont>
      <p:font typeface="Palatino Linotype"/>
      <p:regular r:id="rId31"/>
      <p:bold r:id="rId32"/>
      <p:italic r:id="rId33"/>
      <p:boldItalic r:id="rId34"/>
    </p:embeddedFont>
    <p:embeddedFont>
      <p:font typeface="Candara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44" Type="http://schemas.openxmlformats.org/officeDocument/2006/relationships/font" Target="fonts/HelveticaNeueLight-bold.fntdata"/><Relationship Id="rId43" Type="http://schemas.openxmlformats.org/officeDocument/2006/relationships/font" Target="fonts/HelveticaNeueLight-regular.fntdata"/><Relationship Id="rId46" Type="http://schemas.openxmlformats.org/officeDocument/2006/relationships/font" Target="fonts/HelveticaNeueLight-boldItalic.fntdata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alatinoLinotype-regular.fntdata"/><Relationship Id="rId30" Type="http://schemas.openxmlformats.org/officeDocument/2006/relationships/font" Target="fonts/MerriweatherSans-boldItalic.fntdata"/><Relationship Id="rId33" Type="http://schemas.openxmlformats.org/officeDocument/2006/relationships/font" Target="fonts/PalatinoLinotype-italic.fntdata"/><Relationship Id="rId32" Type="http://schemas.openxmlformats.org/officeDocument/2006/relationships/font" Target="fonts/PalatinoLinotype-bold.fntdata"/><Relationship Id="rId35" Type="http://schemas.openxmlformats.org/officeDocument/2006/relationships/font" Target="fonts/Candara-regular.fntdata"/><Relationship Id="rId34" Type="http://schemas.openxmlformats.org/officeDocument/2006/relationships/font" Target="fonts/PalatinoLinotype-boldItalic.fntdata"/><Relationship Id="rId37" Type="http://schemas.openxmlformats.org/officeDocument/2006/relationships/font" Target="fonts/Candara-italic.fntdata"/><Relationship Id="rId36" Type="http://schemas.openxmlformats.org/officeDocument/2006/relationships/font" Target="fonts/Candara-bold.fntdata"/><Relationship Id="rId39" Type="http://schemas.openxmlformats.org/officeDocument/2006/relationships/font" Target="fonts/HelveticaNeue-regular.fntdata"/><Relationship Id="rId38" Type="http://schemas.openxmlformats.org/officeDocument/2006/relationships/font" Target="fonts/Candara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font" Target="fonts/Geo-italic.fntdata"/><Relationship Id="rId25" Type="http://schemas.openxmlformats.org/officeDocument/2006/relationships/font" Target="fonts/Geo-regular.fntdata"/><Relationship Id="rId28" Type="http://schemas.openxmlformats.org/officeDocument/2006/relationships/font" Target="fonts/MerriweatherSans-bold.fntdata"/><Relationship Id="rId27" Type="http://schemas.openxmlformats.org/officeDocument/2006/relationships/font" Target="fonts/MerriweatherSans-regular.fntdata"/><Relationship Id="rId29" Type="http://schemas.openxmlformats.org/officeDocument/2006/relationships/font" Target="fonts/MerriweatherSans-italic.fnt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698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1151022" y="603390"/>
            <a:ext cx="7140119" cy="7869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1151022" y="1511799"/>
            <a:ext cx="7140119" cy="2587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0" type="dt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1151022" y="246981"/>
            <a:ext cx="4391789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360046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Google Shape;58;p11"/>
          <p:cNvCxnSpPr/>
          <p:nvPr/>
        </p:nvCxnSpPr>
        <p:spPr>
          <a:xfrm>
            <a:off x="1028765" y="599230"/>
            <a:ext cx="0" cy="8003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1151110" y="1317097"/>
            <a:ext cx="6421935" cy="14159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alatino Linotype"/>
              <a:buNone/>
              <a:defRPr b="0" i="0" sz="27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1151021" y="2854647"/>
            <a:ext cx="6412493" cy="7596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0" type="dt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11" type="ftr"/>
          </p:nvPr>
        </p:nvSpPr>
        <p:spPr>
          <a:xfrm>
            <a:off x="1151022" y="246981"/>
            <a:ext cx="4391789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360046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5" name="Google Shape;65;p12"/>
          <p:cNvCxnSpPr/>
          <p:nvPr/>
        </p:nvCxnSpPr>
        <p:spPr>
          <a:xfrm>
            <a:off x="1028765" y="599230"/>
            <a:ext cx="0" cy="213383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1151022" y="603667"/>
            <a:ext cx="7140118" cy="79447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1151021" y="1508159"/>
            <a:ext cx="3456432" cy="25786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4841095" y="1513007"/>
            <a:ext cx="3453098" cy="25811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0" type="dt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1" type="ftr"/>
          </p:nvPr>
        </p:nvSpPr>
        <p:spPr>
          <a:xfrm>
            <a:off x="1151022" y="246981"/>
            <a:ext cx="4391789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360046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13"/>
          <p:cNvCxnSpPr/>
          <p:nvPr/>
        </p:nvCxnSpPr>
        <p:spPr>
          <a:xfrm>
            <a:off x="1028765" y="599230"/>
            <a:ext cx="0" cy="8003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1151022" y="603123"/>
            <a:ext cx="7140118" cy="7922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1151021" y="1514662"/>
            <a:ext cx="3456432" cy="6014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Arial"/>
              <a:buNone/>
              <a:defRPr b="0" i="0" sz="165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2" type="body"/>
          </p:nvPr>
        </p:nvSpPr>
        <p:spPr>
          <a:xfrm>
            <a:off x="1151021" y="2118202"/>
            <a:ext cx="3456432" cy="19833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3" type="body"/>
          </p:nvPr>
        </p:nvSpPr>
        <p:spPr>
          <a:xfrm>
            <a:off x="4841093" y="1517253"/>
            <a:ext cx="3456432" cy="60167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Arial"/>
              <a:buNone/>
              <a:defRPr b="0" i="0" sz="165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4" type="body"/>
          </p:nvPr>
        </p:nvSpPr>
        <p:spPr>
          <a:xfrm>
            <a:off x="4841094" y="2116119"/>
            <a:ext cx="3456432" cy="19780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0" type="dt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1" type="ftr"/>
          </p:nvPr>
        </p:nvSpPr>
        <p:spPr>
          <a:xfrm>
            <a:off x="1151022" y="246981"/>
            <a:ext cx="4391789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360046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3" name="Google Shape;83;p14"/>
          <p:cNvCxnSpPr/>
          <p:nvPr/>
        </p:nvCxnSpPr>
        <p:spPr>
          <a:xfrm>
            <a:off x="1028765" y="599230"/>
            <a:ext cx="0" cy="8003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1151022" y="603390"/>
            <a:ext cx="7140119" cy="7869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10" type="dt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1151022" y="246981"/>
            <a:ext cx="4391789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360046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" name="Google Shape;89;p15"/>
          <p:cNvCxnSpPr/>
          <p:nvPr/>
        </p:nvCxnSpPr>
        <p:spPr>
          <a:xfrm>
            <a:off x="1028765" y="599230"/>
            <a:ext cx="0" cy="8003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0" type="dt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1" type="ftr"/>
          </p:nvPr>
        </p:nvSpPr>
        <p:spPr>
          <a:xfrm>
            <a:off x="1151022" y="246981"/>
            <a:ext cx="4391789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360046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1150982" y="599230"/>
            <a:ext cx="2387346" cy="16853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latino Linotype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782785" y="599230"/>
            <a:ext cx="4509353" cy="349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1151022" y="2404119"/>
            <a:ext cx="2388742" cy="16861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0" type="dt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1" type="ftr"/>
          </p:nvPr>
        </p:nvSpPr>
        <p:spPr>
          <a:xfrm>
            <a:off x="1151022" y="246981"/>
            <a:ext cx="4391789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360046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1028765" y="599230"/>
            <a:ext cx="0" cy="1685338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8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04" name="Google Shape;104;p18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1A1814"/>
                </a:gs>
                <a:gs pos="100000">
                  <a:srgbClr val="1A1814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8"/>
          <p:cNvSpPr txBox="1"/>
          <p:nvPr>
            <p:ph type="title"/>
          </p:nvPr>
        </p:nvSpPr>
        <p:spPr>
          <a:xfrm>
            <a:off x="1151771" y="847135"/>
            <a:ext cx="4085880" cy="13729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18"/>
          <p:cNvSpPr/>
          <p:nvPr>
            <p:ph idx="2" type="pic"/>
          </p:nvPr>
        </p:nvSpPr>
        <p:spPr>
          <a:xfrm>
            <a:off x="6093292" y="841907"/>
            <a:ext cx="2093378" cy="289974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1151022" y="2359494"/>
            <a:ext cx="4080028" cy="15028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0" type="dt"/>
          </p:nvPr>
        </p:nvSpPr>
        <p:spPr>
          <a:xfrm>
            <a:off x="1151021" y="4102393"/>
            <a:ext cx="4080029" cy="240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11" type="ftr"/>
          </p:nvPr>
        </p:nvSpPr>
        <p:spPr>
          <a:xfrm>
            <a:off x="1151183" y="238981"/>
            <a:ext cx="4090106" cy="240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360046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2" name="Google Shape;112;p18"/>
          <p:cNvCxnSpPr/>
          <p:nvPr/>
        </p:nvCxnSpPr>
        <p:spPr>
          <a:xfrm>
            <a:off x="1028765" y="599230"/>
            <a:ext cx="0" cy="1620843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1151022" y="603390"/>
            <a:ext cx="7140119" cy="7869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 rot="5400000">
            <a:off x="3427101" y="-764281"/>
            <a:ext cx="2587960" cy="7140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0" type="dt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1" type="ftr"/>
          </p:nvPr>
        </p:nvSpPr>
        <p:spPr>
          <a:xfrm>
            <a:off x="1151022" y="246981"/>
            <a:ext cx="4391789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360046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" name="Google Shape;119;p19"/>
          <p:cNvCxnSpPr/>
          <p:nvPr/>
        </p:nvCxnSpPr>
        <p:spPr>
          <a:xfrm>
            <a:off x="1028765" y="599230"/>
            <a:ext cx="0" cy="800376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 rot="5400000">
            <a:off x="5969612" y="1772619"/>
            <a:ext cx="3431249" cy="121180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 rot="5400000">
            <a:off x="2337449" y="-523530"/>
            <a:ext cx="3431249" cy="58041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1151022" y="246981"/>
            <a:ext cx="4391789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360046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6" name="Google Shape;126;p20"/>
          <p:cNvCxnSpPr/>
          <p:nvPr/>
        </p:nvCxnSpPr>
        <p:spPr>
          <a:xfrm rot="10800000">
            <a:off x="7079333" y="539454"/>
            <a:ext cx="1211807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95536" y="987574"/>
            <a:ext cx="8496944" cy="460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55600" lvl="0" marL="457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405880" y="1664245"/>
            <a:ext cx="8496944" cy="2995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265546" y="225564"/>
            <a:ext cx="4779838" cy="9022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65546" y="1296993"/>
            <a:ext cx="4779838" cy="3721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265546" y="5244361"/>
            <a:ext cx="1221514" cy="281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1805717" y="5244361"/>
            <a:ext cx="1699497" cy="281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3823871" y="5244361"/>
            <a:ext cx="1221514" cy="281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95536" y="987574"/>
            <a:ext cx="8496944" cy="460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55600" lvl="0" marL="457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05880" y="1664245"/>
            <a:ext cx="8496944" cy="2995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95536" y="987574"/>
            <a:ext cx="8496944" cy="460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55600" lvl="0" marL="457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05880" y="1664245"/>
            <a:ext cx="8496944" cy="2995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and Content">
  <p:cSld name="4_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95536" y="987574"/>
            <a:ext cx="8496944" cy="460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55600" lvl="0" marL="457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05880" y="1664245"/>
            <a:ext cx="8496944" cy="2995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and Content">
  <p:cSld name="5_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395536" y="987574"/>
            <a:ext cx="8496944" cy="460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55600" lvl="0" marL="457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2" type="body"/>
          </p:nvPr>
        </p:nvSpPr>
        <p:spPr>
          <a:xfrm>
            <a:off x="405880" y="1664245"/>
            <a:ext cx="8496944" cy="2995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and Content">
  <p:cSld name="6_Title and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395536" y="987574"/>
            <a:ext cx="8496944" cy="460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55600" lvl="0" marL="457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05880" y="1664245"/>
            <a:ext cx="8496944" cy="2995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1869829" y="601724"/>
            <a:ext cx="6421310" cy="190607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50"/>
              <a:buFont typeface="Palatino Linotype"/>
              <a:buNone/>
              <a:defRPr b="0" i="0" sz="49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869829" y="2648403"/>
            <a:ext cx="6421310" cy="733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342900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685800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1028700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1371600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1714500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2057400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2400300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2743200" marR="0" rtl="0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0" type="dt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1" type="ftr"/>
          </p:nvPr>
        </p:nvSpPr>
        <p:spPr>
          <a:xfrm>
            <a:off x="1869829" y="246981"/>
            <a:ext cx="3672983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1078249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10"/>
          <p:cNvCxnSpPr/>
          <p:nvPr/>
        </p:nvCxnSpPr>
        <p:spPr>
          <a:xfrm>
            <a:off x="1750978" y="599230"/>
            <a:ext cx="0" cy="1908567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9F9F8"/>
            </a:gs>
            <a:gs pos="100000">
              <a:srgbClr val="D6D4D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1511799"/>
            <a:ext cx="9144000" cy="3089122"/>
          </a:xfrm>
          <a:prstGeom prst="rect">
            <a:avLst/>
          </a:prstGeom>
          <a:gradFill>
            <a:gsLst>
              <a:gs pos="0">
                <a:srgbClr val="EDEBE7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-2768" l="0" r="0" t="2769"/>
          <a:stretch/>
        </p:blipFill>
        <p:spPr>
          <a:xfrm>
            <a:off x="0" y="4601718"/>
            <a:ext cx="8973312" cy="55704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1151022" y="603390"/>
            <a:ext cx="7140119" cy="7869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151022" y="1511799"/>
            <a:ext cx="7140119" cy="2587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85750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85750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85750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85750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85750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1151022" y="246981"/>
            <a:ext cx="4391789" cy="23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360046" y="599230"/>
            <a:ext cx="608264" cy="37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0" y="4606279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/>
        </p:nvSpPr>
        <p:spPr>
          <a:xfrm>
            <a:off x="-4346" y="1995685"/>
            <a:ext cx="9143996" cy="1789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"/>
              <a:buFont typeface="Arial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Lu Cheng	PhD, Computer Science</a:t>
            </a:r>
            <a:endParaRPr b="1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"/>
              <a:buFont typeface="Arial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Jiayong Mo	Master, Computer Science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"/>
              <a:buFont typeface="Arial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Linzhen Luo	Master, Computer </a:t>
            </a:r>
            <a:r>
              <a:rPr b="1" lang="en-US" sz="1800">
                <a:solidFill>
                  <a:srgbClr val="3F3F3F"/>
                </a:solidFill>
              </a:rPr>
              <a:t>Engineering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"/>
              <a:buFont typeface="Arial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Bernard Ngabonziza	PhD, Computer Science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0" y="589335"/>
            <a:ext cx="91440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Font typeface="Arial"/>
              <a:buNone/>
            </a:pPr>
            <a:r>
              <a:rPr b="1" i="0" lang="en-US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Disaster Relief: Group-Level Mobility Modeling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00"/>
              <a:buFont typeface="Arial"/>
              <a:buNone/>
            </a:pPr>
            <a:r>
              <a:rPr b="1" i="0" lang="en-U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Using Geo-Tagged Social Media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Temporal information</a:t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2645250" y="4112550"/>
            <a:ext cx="55968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96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tweet data distribution based on the time</a:t>
            </a:r>
            <a:endParaRPr/>
          </a:p>
        </p:txBody>
      </p:sp>
      <p:pic>
        <p:nvPicPr>
          <p:cNvPr descr="temperal.png" id="224" name="Google Shape;2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3075" y="701113"/>
            <a:ext cx="5891401" cy="325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Location Estimation</a:t>
            </a:r>
            <a:endParaRPr/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2081725" y="3889266"/>
            <a:ext cx="55968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96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accuracy climbs up with the different numbers of K state and different prediction method.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6622" y="884466"/>
            <a:ext cx="5252836" cy="2921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701269" y="102959"/>
            <a:ext cx="8442731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Geo"/>
              <a:buNone/>
            </a:pPr>
            <a:r>
              <a:rPr b="1" i="0" lang="en-US" sz="3600" u="none" cap="none" strike="noStrike">
                <a:solidFill>
                  <a:srgbClr val="595959"/>
                </a:solidFill>
                <a:latin typeface="Geo"/>
                <a:ea typeface="Geo"/>
                <a:cs typeface="Geo"/>
                <a:sym typeface="Geo"/>
              </a:rPr>
              <a:t>   SOCIAL NETWORK</a:t>
            </a:r>
            <a:endParaRPr/>
          </a:p>
        </p:txBody>
      </p:sp>
      <p:pic>
        <p:nvPicPr>
          <p:cNvPr id="237" name="Google Shape;237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880" y="315004"/>
            <a:ext cx="460375" cy="4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/>
          <p:nvPr/>
        </p:nvSpPr>
        <p:spPr>
          <a:xfrm>
            <a:off x="347231" y="191153"/>
            <a:ext cx="708075" cy="708075"/>
          </a:xfrm>
          <a:prstGeom prst="ellipse">
            <a:avLst/>
          </a:prstGeom>
          <a:noFill/>
          <a:ln cap="flat" cmpd="sng" w="9525">
            <a:solidFill>
              <a:srgbClr val="A5A5A5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</a:t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157" y="1328616"/>
            <a:ext cx="3974668" cy="298651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/>
          <p:nvPr/>
        </p:nvSpPr>
        <p:spPr>
          <a:xfrm>
            <a:off x="4716016" y="1059582"/>
            <a:ext cx="37880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HIGHLIGHTS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Then how do make it come true?</a:t>
            </a:r>
            <a:r>
              <a:rPr b="0" i="0" lang="en-US" sz="11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241" name="Google Shape;241;p32"/>
          <p:cNvSpPr/>
          <p:nvPr/>
        </p:nvSpPr>
        <p:spPr>
          <a:xfrm>
            <a:off x="4780593" y="1687493"/>
            <a:ext cx="40120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Friend prediction is based on text      similarity and interaction frequency.</a:t>
            </a:r>
            <a:endParaRPr/>
          </a:p>
        </p:txBody>
      </p:sp>
      <p:sp>
        <p:nvSpPr>
          <p:cNvPr id="242" name="Google Shape;242;p32"/>
          <p:cNvSpPr/>
          <p:nvPr/>
        </p:nvSpPr>
        <p:spPr>
          <a:xfrm>
            <a:off x="4780220" y="2272268"/>
            <a:ext cx="40037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location is inferenced from friend’s   geo-tagged tweets.  </a:t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4788837" y="3333346"/>
            <a:ext cx="35435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Regression Decision Tree</a:t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4788837" y="3653486"/>
            <a:ext cx="35435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Belief Propagation</a:t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4806699" y="3974284"/>
            <a:ext cx="35256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Dynamic Bayesian Network</a:t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4788837" y="3031204"/>
            <a:ext cx="37880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Machine Translation</a:t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700" y="884474"/>
            <a:ext cx="5745000" cy="34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Languages On Twitters</a:t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211" y="966172"/>
            <a:ext cx="6468938" cy="34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824" y="976873"/>
            <a:ext cx="2972844" cy="33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3727" y="189803"/>
            <a:ext cx="4896300" cy="70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1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/>
          <p:nvPr/>
        </p:nvSpPr>
        <p:spPr>
          <a:xfrm>
            <a:off x="1143000" y="0"/>
            <a:ext cx="6858000" cy="1135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8"/>
              <a:buFont typeface="Arial"/>
              <a:buNone/>
            </a:pPr>
            <a:r>
              <a:t/>
            </a:r>
            <a:endParaRPr b="0" i="0" sz="73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3329395" y="245158"/>
            <a:ext cx="3455673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1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42"/>
              <a:buFont typeface="Candara"/>
              <a:buNone/>
            </a:pPr>
            <a:r>
              <a:rPr b="0" i="0" lang="en-US" sz="2742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:An</a:t>
            </a:r>
            <a:r>
              <a:rPr b="0" i="0" lang="en-US" sz="274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742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Iterative</a:t>
            </a:r>
            <a:r>
              <a:rPr b="0" i="0" lang="en-US" sz="274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742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Process</a:t>
            </a:r>
            <a:endParaRPr/>
          </a:p>
        </p:txBody>
      </p:sp>
      <p:sp>
        <p:nvSpPr>
          <p:cNvPr id="267" name="Google Shape;267;p35"/>
          <p:cNvSpPr txBox="1"/>
          <p:nvPr/>
        </p:nvSpPr>
        <p:spPr>
          <a:xfrm>
            <a:off x="1672084" y="1107344"/>
            <a:ext cx="5917134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9"/>
              <a:buFont typeface="Candara"/>
              <a:buNone/>
            </a:pP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•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GMove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alternates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between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user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grouping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and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HMM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training.</a:t>
            </a:r>
            <a:endParaRPr/>
          </a:p>
        </p:txBody>
      </p:sp>
      <p:sp>
        <p:nvSpPr>
          <p:cNvPr id="268" name="Google Shape;268;p35"/>
          <p:cNvSpPr txBox="1"/>
          <p:nvPr/>
        </p:nvSpPr>
        <p:spPr>
          <a:xfrm>
            <a:off x="1672084" y="2549443"/>
            <a:ext cx="1626777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9"/>
              <a:buFont typeface="Candara"/>
              <a:buNone/>
            </a:pP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•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HMM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Training</a:t>
            </a:r>
            <a:endParaRPr/>
          </a:p>
        </p:txBody>
      </p:sp>
      <p:sp>
        <p:nvSpPr>
          <p:cNvPr id="269" name="Google Shape;269;p35"/>
          <p:cNvSpPr txBox="1"/>
          <p:nvPr/>
        </p:nvSpPr>
        <p:spPr>
          <a:xfrm>
            <a:off x="2094012" y="2908162"/>
            <a:ext cx="4315642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6"/>
              <a:buFont typeface="Candara"/>
              <a:buNone/>
            </a:pP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Assume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group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memberships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of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diﬀerent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users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are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ﬁxed</a:t>
            </a:r>
            <a:endParaRPr/>
          </a:p>
        </p:txBody>
      </p:sp>
      <p:sp>
        <p:nvSpPr>
          <p:cNvPr id="270" name="Google Shape;270;p35"/>
          <p:cNvSpPr txBox="1"/>
          <p:nvPr/>
        </p:nvSpPr>
        <p:spPr>
          <a:xfrm>
            <a:off x="1906488" y="2930821"/>
            <a:ext cx="223631" cy="423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6"/>
              <a:buFont typeface="Merriweather Sans"/>
              <a:buNone/>
            </a:pPr>
            <a:r>
              <a:rPr b="0" i="0" lang="en-US" sz="896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‣</a:t>
            </a:r>
            <a:endParaRPr/>
          </a:p>
          <a:p>
            <a:pPr indent="0" lvl="0" marL="0" marR="0" rtl="0" algn="l">
              <a:lnSpc>
                <a:spcPct val="103013"/>
              </a:lnSpc>
              <a:spcBef>
                <a:spcPts val="1486"/>
              </a:spcBef>
              <a:spcAft>
                <a:spcPts val="0"/>
              </a:spcAft>
              <a:buClr>
                <a:srgbClr val="000000"/>
              </a:buClr>
              <a:buSzPts val="896"/>
              <a:buFont typeface="Merriweather Sans"/>
              <a:buNone/>
            </a:pPr>
            <a:r>
              <a:rPr b="0" i="0" lang="en-US" sz="896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‣</a:t>
            </a: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2094012" y="3216236"/>
            <a:ext cx="240898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6"/>
              <a:buFont typeface="Candara"/>
              <a:buNone/>
            </a:pP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Learn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one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HMM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each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group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</a:t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1672084" y="3627703"/>
            <a:ext cx="1657311" cy="205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4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9"/>
              <a:buFont typeface="Candara"/>
              <a:buNone/>
            </a:pP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•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User</a:t>
            </a:r>
            <a:r>
              <a:rPr b="0" i="0" lang="en-US" sz="1529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52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Grouping</a:t>
            </a:r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2094012" y="3986422"/>
            <a:ext cx="4092193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6"/>
              <a:buFont typeface="Candara"/>
              <a:buNone/>
            </a:pP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Assume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HMMs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of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diﬀerent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groups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are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already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learnt</a:t>
            </a:r>
            <a:endParaRPr/>
          </a:p>
        </p:txBody>
      </p:sp>
      <p:sp>
        <p:nvSpPr>
          <p:cNvPr id="274" name="Google Shape;274;p35"/>
          <p:cNvSpPr txBox="1"/>
          <p:nvPr/>
        </p:nvSpPr>
        <p:spPr>
          <a:xfrm>
            <a:off x="1906488" y="4009081"/>
            <a:ext cx="223631" cy="423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6"/>
              <a:buFont typeface="Merriweather Sans"/>
              <a:buNone/>
            </a:pPr>
            <a:r>
              <a:rPr b="0" i="0" lang="en-US" sz="896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‣</a:t>
            </a:r>
            <a:endParaRPr/>
          </a:p>
          <a:p>
            <a:pPr indent="0" lvl="0" marL="0" marR="0" rtl="0" algn="l">
              <a:lnSpc>
                <a:spcPct val="103013"/>
              </a:lnSpc>
              <a:spcBef>
                <a:spcPts val="1486"/>
              </a:spcBef>
              <a:spcAft>
                <a:spcPts val="0"/>
              </a:spcAft>
              <a:buClr>
                <a:srgbClr val="000000"/>
              </a:buClr>
              <a:buSzPts val="896"/>
              <a:buFont typeface="Merriweather Sans"/>
              <a:buNone/>
            </a:pPr>
            <a:r>
              <a:rPr b="0" i="0" lang="en-US" sz="896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‣</a:t>
            </a:r>
            <a:endParaRPr/>
          </a:p>
        </p:txBody>
      </p:sp>
      <p:sp>
        <p:nvSpPr>
          <p:cNvPr id="275" name="Google Shape;275;p35"/>
          <p:cNvSpPr txBox="1"/>
          <p:nvPr/>
        </p:nvSpPr>
        <p:spPr>
          <a:xfrm>
            <a:off x="2094012" y="4294496"/>
            <a:ext cx="5917318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6"/>
              <a:buFont typeface="Candara"/>
              <a:buNone/>
            </a:pP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user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,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update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membership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vector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by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computing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posterior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probability</a:t>
            </a:r>
            <a:endParaRPr/>
          </a:p>
          <a:p>
            <a:pPr indent="0" lvl="0" marL="0" marR="0" rtl="0" algn="l">
              <a:lnSpc>
                <a:spcPct val="103794"/>
              </a:lnSpc>
              <a:spcBef>
                <a:spcPts val="192"/>
              </a:spcBef>
              <a:spcAft>
                <a:spcPts val="0"/>
              </a:spcAft>
              <a:buClr>
                <a:srgbClr val="000000"/>
              </a:buClr>
              <a:buSzPts val="1186"/>
              <a:buFont typeface="Candara"/>
              <a:buNone/>
            </a:pP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that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belongs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to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group</a:t>
            </a:r>
            <a:r>
              <a:rPr b="0" i="0" lang="en-US" sz="118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18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</a:t>
            </a:r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7605861" y="4910033"/>
            <a:ext cx="314879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9"/>
              <a:buFont typeface="Helvetica Neue Light"/>
              <a:buNone/>
            </a:pPr>
            <a:r>
              <a:rPr b="0" i="0" lang="en-US" sz="949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10</a:t>
            </a:r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1365" y="1507926"/>
            <a:ext cx="3353024" cy="90831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Human Mobility Model</a:t>
            </a:r>
            <a:endParaRPr b="1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/>
        </p:nvSpPr>
        <p:spPr>
          <a:xfrm>
            <a:off x="3158877" y="469753"/>
            <a:ext cx="3355709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1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42"/>
              <a:buFont typeface="Candara"/>
              <a:buNone/>
            </a:pPr>
            <a:r>
              <a:rPr b="0" i="0" lang="en-US" sz="2742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Text</a:t>
            </a:r>
            <a:r>
              <a:rPr b="0" i="0" lang="en-US" sz="274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742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Augmentation</a:t>
            </a:r>
            <a:endParaRPr/>
          </a:p>
        </p:txBody>
      </p:sp>
      <p:sp>
        <p:nvSpPr>
          <p:cNvPr id="284" name="Google Shape;284;p36"/>
          <p:cNvSpPr txBox="1"/>
          <p:nvPr/>
        </p:nvSpPr>
        <p:spPr>
          <a:xfrm>
            <a:off x="1672084" y="1083097"/>
            <a:ext cx="5629289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Candara"/>
              <a:buNone/>
            </a:pP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•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We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discretize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space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into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equal-size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cells.</a:t>
            </a:r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2140892" y="1610954"/>
            <a:ext cx="5782853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each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keyword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k,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we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its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spatiotemporal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distribution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over</a:t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1906488" y="1635536"/>
            <a:ext cx="27702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7"/>
              <a:buFont typeface="Merriweather Sans"/>
              <a:buNone/>
            </a:pPr>
            <a:r>
              <a:rPr b="0" i="0" lang="en-US" sz="1107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‣</a:t>
            </a:r>
            <a:endParaRPr/>
          </a:p>
        </p:txBody>
      </p:sp>
      <p:sp>
        <p:nvSpPr>
          <p:cNvPr id="287" name="Google Shape;287;p36"/>
          <p:cNvSpPr txBox="1"/>
          <p:nvPr/>
        </p:nvSpPr>
        <p:spPr>
          <a:xfrm>
            <a:off x="2140892" y="1845358"/>
            <a:ext cx="3099365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3-D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cube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to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obtain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vector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V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</p:txBody>
      </p:sp>
      <p:sp>
        <p:nvSpPr>
          <p:cNvPr id="288" name="Google Shape;288;p36"/>
          <p:cNvSpPr txBox="1"/>
          <p:nvPr/>
        </p:nvSpPr>
        <p:spPr>
          <a:xfrm>
            <a:off x="4726665" y="1914519"/>
            <a:ext cx="247930" cy="12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1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6"/>
              <a:buFont typeface="Candara"/>
              <a:buNone/>
            </a:pPr>
            <a:r>
              <a:rPr b="0" i="0" lang="en-US" sz="9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k</a:t>
            </a:r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2140892" y="2240497"/>
            <a:ext cx="5842698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Given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two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keywords,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we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compute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their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correlation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as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cosine</a:t>
            </a:r>
            <a:endParaRPr/>
          </a:p>
        </p:txBody>
      </p:sp>
      <p:sp>
        <p:nvSpPr>
          <p:cNvPr id="290" name="Google Shape;290;p36"/>
          <p:cNvSpPr txBox="1"/>
          <p:nvPr/>
        </p:nvSpPr>
        <p:spPr>
          <a:xfrm>
            <a:off x="1906488" y="2265079"/>
            <a:ext cx="27702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7"/>
              <a:buFont typeface="Merriweather Sans"/>
              <a:buNone/>
            </a:pPr>
            <a:r>
              <a:rPr b="0" i="0" lang="en-US" sz="1107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‣</a:t>
            </a:r>
            <a:endParaRPr/>
          </a:p>
        </p:txBody>
      </p:sp>
      <p:sp>
        <p:nvSpPr>
          <p:cNvPr id="291" name="Google Shape;291;p36"/>
          <p:cNvSpPr txBox="1"/>
          <p:nvPr/>
        </p:nvSpPr>
        <p:spPr>
          <a:xfrm>
            <a:off x="2140893" y="2474901"/>
            <a:ext cx="2873983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distance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between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their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vectors.</a:t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4050103" y="4861233"/>
            <a:ext cx="555083" cy="179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6"/>
              <a:buFont typeface="Helvetica Neue"/>
              <a:buNone/>
            </a:pPr>
            <a:r>
              <a:rPr b="0" i="0" lang="en-US" sz="118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endParaRPr/>
          </a:p>
        </p:txBody>
      </p:sp>
      <p:sp>
        <p:nvSpPr>
          <p:cNvPr id="293" name="Google Shape;293;p36"/>
          <p:cNvSpPr txBox="1"/>
          <p:nvPr/>
        </p:nvSpPr>
        <p:spPr>
          <a:xfrm>
            <a:off x="7605861" y="4910033"/>
            <a:ext cx="314879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9"/>
              <a:buFont typeface="Helvetica Neue Light"/>
              <a:buNone/>
            </a:pPr>
            <a:r>
              <a:rPr b="0" i="0" lang="en-US" sz="949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3827" y="2737340"/>
            <a:ext cx="3514934" cy="182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/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035" y="1447044"/>
            <a:ext cx="3780947" cy="268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8958" y="1447044"/>
            <a:ext cx="4018109" cy="302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265546" y="225564"/>
            <a:ext cx="4779838" cy="9022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265546" y="1296993"/>
            <a:ext cx="4779838" cy="372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851" y="1110030"/>
            <a:ext cx="7880047" cy="3100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265546" y="225564"/>
            <a:ext cx="4779838" cy="9022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latino Linotype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15" name="Google Shape;315;p39"/>
          <p:cNvSpPr txBox="1"/>
          <p:nvPr>
            <p:ph idx="1" type="body"/>
          </p:nvPr>
        </p:nvSpPr>
        <p:spPr>
          <a:xfrm>
            <a:off x="265546" y="1296993"/>
            <a:ext cx="4779838" cy="3721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Task Assignment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OUTLINES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95536" y="1292373"/>
            <a:ext cx="84969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• Data Collection &amp; Exploration</a:t>
            </a:r>
            <a:endParaRPr/>
          </a:p>
          <a:p>
            <a:pPr indent="0" lvl="0" marL="0" marR="0" rtl="0" algn="l">
              <a:lnSpc>
                <a:spcPct val="25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	 • Machine Translation</a:t>
            </a:r>
            <a:endParaRPr/>
          </a:p>
          <a:p>
            <a:pPr indent="0" lvl="0" marL="0" marR="0" rtl="0" algn="l">
              <a:lnSpc>
                <a:spcPct val="25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		 • Human Mobility Model</a:t>
            </a:r>
            <a:endParaRPr/>
          </a:p>
          <a:p>
            <a:pPr indent="0" lvl="0" marL="0" marR="0" rtl="0" algn="l">
              <a:lnSpc>
                <a:spcPct val="25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	 • Results</a:t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5958" y="1322305"/>
            <a:ext cx="564447" cy="56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7225" y="2541402"/>
            <a:ext cx="621581" cy="6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3795847"/>
            <a:ext cx="569133" cy="56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/>
        </p:nvSpPr>
        <p:spPr>
          <a:xfrm>
            <a:off x="3347864" y="1707654"/>
            <a:ext cx="2448272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1143000" y="0"/>
            <a:ext cx="6858000" cy="1135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8"/>
              <a:buFont typeface="Arial"/>
              <a:buNone/>
            </a:pPr>
            <a:r>
              <a:t/>
            </a:r>
            <a:endParaRPr b="0" i="0" sz="73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929062" y="565448"/>
            <a:ext cx="1811151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1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42"/>
              <a:buFont typeface="Candara"/>
              <a:buNone/>
            </a:pPr>
            <a:r>
              <a:rPr b="0" i="0" lang="en-US" sz="2742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Our</a:t>
            </a:r>
            <a:r>
              <a:rPr b="0" i="0" lang="en-US" sz="2742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742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Goal</a:t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1672084" y="1673218"/>
            <a:ext cx="628668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Candara"/>
              <a:buNone/>
            </a:pP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•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We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aim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to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unveil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human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movement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regularity during disaster response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using large-scale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GeoSM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data.</a:t>
            </a: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1672084" y="2543862"/>
            <a:ext cx="6375255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Candara"/>
              <a:buNone/>
            </a:pP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•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Speciﬁcally,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we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answer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following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two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questions:</a:t>
            </a:r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1906488" y="2997288"/>
            <a:ext cx="5773581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1.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6"/>
                </a:solidFill>
                <a:latin typeface="Candara"/>
                <a:ea typeface="Candara"/>
                <a:cs typeface="Candara"/>
                <a:sym typeface="Candara"/>
              </a:rPr>
              <a:t>What</a:t>
            </a:r>
            <a:r>
              <a:rPr b="0" i="0" lang="en-US" sz="1476" u="none" cap="none" strike="noStrike">
                <a:solidFill>
                  <a:srgbClr val="C825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6"/>
                </a:solidFill>
                <a:latin typeface="Candara"/>
                <a:ea typeface="Candara"/>
                <a:cs typeface="Candara"/>
                <a:sym typeface="Candara"/>
              </a:rPr>
              <a:t>are</a:t>
            </a:r>
            <a:r>
              <a:rPr b="0" i="0" lang="en-US" sz="1476" u="none" cap="none" strike="noStrike">
                <a:solidFill>
                  <a:srgbClr val="C825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6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476" u="none" cap="none" strike="noStrike">
                <a:solidFill>
                  <a:srgbClr val="C825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6"/>
                </a:solidFill>
                <a:latin typeface="Candara"/>
                <a:ea typeface="Candara"/>
                <a:cs typeface="Candara"/>
                <a:sym typeface="Candara"/>
              </a:rPr>
              <a:t>intrinsic</a:t>
            </a:r>
            <a:r>
              <a:rPr b="0" i="0" lang="en-US" sz="1476" u="none" cap="none" strike="noStrike">
                <a:solidFill>
                  <a:srgbClr val="C825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6"/>
                </a:solidFill>
                <a:latin typeface="Candara"/>
                <a:ea typeface="Candara"/>
                <a:cs typeface="Candara"/>
                <a:sym typeface="Candara"/>
              </a:rPr>
              <a:t>states</a:t>
            </a:r>
            <a:r>
              <a:rPr b="0" i="0" lang="en-US" sz="1476" u="none" cap="none" strike="noStrike">
                <a:solidFill>
                  <a:srgbClr val="C825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6"/>
                </a:solidFill>
                <a:latin typeface="Candara"/>
                <a:ea typeface="Candara"/>
                <a:cs typeface="Candara"/>
                <a:sym typeface="Candara"/>
              </a:rPr>
              <a:t>underlying</a:t>
            </a:r>
            <a:r>
              <a:rPr b="0" i="0" lang="en-US" sz="1476" u="none" cap="none" strike="noStrike">
                <a:solidFill>
                  <a:srgbClr val="C825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6"/>
                </a:solidFill>
                <a:latin typeface="Candara"/>
                <a:ea typeface="Candara"/>
                <a:cs typeface="Candara"/>
                <a:sym typeface="Candara"/>
              </a:rPr>
              <a:t>people’s</a:t>
            </a:r>
            <a:r>
              <a:rPr b="0" i="0" lang="en-US" sz="1476" u="none" cap="none" strike="noStrike">
                <a:solidFill>
                  <a:srgbClr val="C825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6"/>
                </a:solidFill>
                <a:latin typeface="Candara"/>
                <a:ea typeface="Candara"/>
                <a:cs typeface="Candara"/>
                <a:sym typeface="Candara"/>
              </a:rPr>
              <a:t>movements?</a:t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2375297" y="3381386"/>
            <a:ext cx="5716537" cy="1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1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Candara"/>
              <a:buNone/>
            </a:pP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Here,</a:t>
            </a:r>
            <a:r>
              <a:rPr b="0" i="0" lang="en-US" sz="126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</a:t>
            </a:r>
            <a:r>
              <a:rPr b="0" i="0" lang="en-US" sz="126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state</a:t>
            </a:r>
            <a:r>
              <a:rPr b="0" i="0" lang="en-US" sz="126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should</a:t>
            </a:r>
            <a:r>
              <a:rPr b="0" i="0" lang="en-US" sz="126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provide</a:t>
            </a:r>
            <a:r>
              <a:rPr b="0" i="0" lang="en-US" sz="126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</a:t>
            </a:r>
            <a:r>
              <a:rPr b="0" i="0" lang="en-US" sz="126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3W</a:t>
            </a:r>
            <a:r>
              <a:rPr b="0" i="0" lang="en-US" sz="126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(where-what-when)</a:t>
            </a:r>
            <a:r>
              <a:rPr b="0" i="0" lang="en-US" sz="126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view</a:t>
            </a:r>
            <a:r>
              <a:rPr b="0" i="0" lang="en-US" sz="126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regarding</a:t>
            </a:r>
            <a:r>
              <a:rPr b="0" i="0" lang="en-US" sz="126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2140892" y="3404346"/>
            <a:ext cx="260350" cy="12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9"/>
              <a:buFont typeface="Candara"/>
              <a:buNone/>
            </a:pPr>
            <a:r>
              <a:rPr b="0" i="0" lang="en-US" sz="949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•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2375297" y="3575607"/>
            <a:ext cx="1206143" cy="1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1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Candara"/>
              <a:buNone/>
            </a:pP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user’s</a:t>
            </a:r>
            <a:r>
              <a:rPr b="0" i="0" lang="en-US" sz="126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26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activity.</a:t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1906488" y="3941602"/>
            <a:ext cx="5969270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2.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5"/>
                </a:solidFill>
                <a:latin typeface="Candara"/>
                <a:ea typeface="Candara"/>
                <a:cs typeface="Candara"/>
                <a:sym typeface="Candara"/>
              </a:rPr>
              <a:t>How</a:t>
            </a:r>
            <a:r>
              <a:rPr b="0" i="0" lang="en-US" sz="1476" u="none" cap="none" strike="noStrike">
                <a:solidFill>
                  <a:srgbClr val="C82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5"/>
                </a:solidFill>
                <a:latin typeface="Candara"/>
                <a:ea typeface="Candara"/>
                <a:cs typeface="Candara"/>
                <a:sym typeface="Candara"/>
              </a:rPr>
              <a:t>do</a:t>
            </a:r>
            <a:r>
              <a:rPr b="0" i="0" lang="en-US" sz="1476" u="none" cap="none" strike="noStrike">
                <a:solidFill>
                  <a:srgbClr val="C82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5"/>
                </a:solidFill>
                <a:latin typeface="Candara"/>
                <a:ea typeface="Candara"/>
                <a:cs typeface="Candara"/>
                <a:sym typeface="Candara"/>
              </a:rPr>
              <a:t>people</a:t>
            </a:r>
            <a:r>
              <a:rPr b="0" i="0" lang="en-US" sz="1476" u="none" cap="none" strike="noStrike">
                <a:solidFill>
                  <a:srgbClr val="C82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5"/>
                </a:solidFill>
                <a:latin typeface="Candara"/>
                <a:ea typeface="Candara"/>
                <a:cs typeface="Candara"/>
                <a:sym typeface="Candara"/>
              </a:rPr>
              <a:t>move</a:t>
            </a:r>
            <a:r>
              <a:rPr b="0" i="0" lang="en-US" sz="1476" u="none" cap="none" strike="noStrike">
                <a:solidFill>
                  <a:srgbClr val="C82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5"/>
                </a:solidFill>
                <a:latin typeface="Candara"/>
                <a:ea typeface="Candara"/>
                <a:cs typeface="Candara"/>
                <a:sym typeface="Candara"/>
              </a:rPr>
              <a:t>sequentially</a:t>
            </a:r>
            <a:r>
              <a:rPr b="0" i="0" lang="en-US" sz="1476" u="none" cap="none" strike="noStrike">
                <a:solidFill>
                  <a:srgbClr val="C82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5"/>
                </a:solidFill>
                <a:latin typeface="Candara"/>
                <a:ea typeface="Candara"/>
                <a:cs typeface="Candara"/>
                <a:sym typeface="Candara"/>
              </a:rPr>
              <a:t>between</a:t>
            </a:r>
            <a:r>
              <a:rPr b="0" i="0" lang="en-US" sz="1476" u="none" cap="none" strike="noStrike">
                <a:solidFill>
                  <a:srgbClr val="C82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5"/>
                </a:solidFill>
                <a:latin typeface="Candara"/>
                <a:ea typeface="Candara"/>
                <a:cs typeface="Candara"/>
                <a:sym typeface="Candara"/>
              </a:rPr>
              <a:t>those</a:t>
            </a:r>
            <a:r>
              <a:rPr b="0" i="0" lang="en-US" sz="1476" u="none" cap="none" strike="noStrike">
                <a:solidFill>
                  <a:srgbClr val="C82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5"/>
                </a:solidFill>
                <a:latin typeface="Candara"/>
                <a:ea typeface="Candara"/>
                <a:cs typeface="Candara"/>
                <a:sym typeface="Candara"/>
              </a:rPr>
              <a:t>latent</a:t>
            </a:r>
            <a:r>
              <a:rPr b="0" i="0" lang="en-US" sz="1476" u="none" cap="none" strike="noStrike">
                <a:solidFill>
                  <a:srgbClr val="C825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C82505"/>
                </a:solidFill>
                <a:latin typeface="Candara"/>
                <a:ea typeface="Candara"/>
                <a:cs typeface="Candara"/>
                <a:sym typeface="Candara"/>
              </a:rPr>
              <a:t>states?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7639348" y="4910033"/>
            <a:ext cx="24785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9"/>
              <a:buFont typeface="Helvetica Neue Light"/>
              <a:buNone/>
            </a:pPr>
            <a:r>
              <a:rPr b="0" i="0" lang="en-US" sz="949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/>
        </p:nvSpPr>
        <p:spPr>
          <a:xfrm>
            <a:off x="1143000" y="0"/>
            <a:ext cx="6858000" cy="1135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8"/>
              <a:buFont typeface="Arial"/>
              <a:buNone/>
            </a:pPr>
            <a:r>
              <a:t/>
            </a:r>
            <a:endParaRPr b="0" i="0" sz="73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3681263" y="565448"/>
            <a:ext cx="2297942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1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42"/>
              <a:buFont typeface="Candara"/>
              <a:buNone/>
            </a:pPr>
            <a:r>
              <a:rPr b="0" i="0" lang="en-US" sz="2742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Background</a:t>
            </a:r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1672084" y="1566061"/>
            <a:ext cx="6390970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Candara"/>
              <a:buNone/>
            </a:pP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•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Mobility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modeling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aims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at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understanding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human</a:t>
            </a:r>
            <a:endParaRPr/>
          </a:p>
          <a:p>
            <a:pPr indent="-5784" lvl="0" marL="234384" marR="0" rtl="0" algn="l">
              <a:lnSpc>
                <a:spcPct val="104214"/>
              </a:lnSpc>
              <a:spcBef>
                <a:spcPts val="312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Candara"/>
              <a:buNone/>
            </a:pP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movement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regularity.</a:t>
            </a:r>
            <a:endParaRPr b="0" i="0" sz="1898" u="none" cap="none" strike="noStrik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1672084" y="2436706"/>
            <a:ext cx="5971585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Candara"/>
              <a:buNone/>
            </a:pP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•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recent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prevalence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of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geo-tagged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social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media</a:t>
            </a:r>
            <a:endParaRPr/>
          </a:p>
          <a:p>
            <a:pPr indent="-5784" lvl="0" marL="234384" marR="0" rtl="0" algn="l">
              <a:lnSpc>
                <a:spcPct val="104214"/>
              </a:lnSpc>
              <a:spcBef>
                <a:spcPts val="312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Candara"/>
              <a:buNone/>
            </a:pP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(</a:t>
            </a:r>
            <a:r>
              <a:rPr b="1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GeoSM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brings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new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opportunities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to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this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task: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2140893" y="3184811"/>
            <a:ext cx="5497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In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addition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to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spatial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and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temporal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information,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each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GeoSM</a:t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1906488" y="3209393"/>
            <a:ext cx="27702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7"/>
              <a:buFont typeface="Merriweather Sans"/>
              <a:buNone/>
            </a:pPr>
            <a:r>
              <a:rPr b="0" i="0" lang="en-US" sz="1107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‣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2140892" y="3419216"/>
            <a:ext cx="4467220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record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(e.g.,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tweet,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Facebook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post)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also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has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text.</a:t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2140893" y="3814354"/>
            <a:ext cx="5252525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GeoSM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data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has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much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larger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size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and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much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better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1906488" y="3838936"/>
            <a:ext cx="27702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7"/>
              <a:buFont typeface="Merriweather Sans"/>
              <a:buNone/>
            </a:pPr>
            <a:r>
              <a:rPr b="0" i="0" lang="en-US" sz="1107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‣</a:t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2140893" y="4048759"/>
            <a:ext cx="4371038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coverage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of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population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than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GPS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trace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data.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7639348" y="4910033"/>
            <a:ext cx="24785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9"/>
              <a:buFont typeface="Helvetica Neue Light"/>
              <a:buNone/>
            </a:pPr>
            <a:r>
              <a:rPr b="0" i="0" lang="en-US" sz="949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/>
          <p:nvPr/>
        </p:nvSpPr>
        <p:spPr>
          <a:xfrm>
            <a:off x="1143000" y="0"/>
            <a:ext cx="6858000" cy="1135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8"/>
              <a:buFont typeface="Arial"/>
              <a:buNone/>
            </a:pPr>
            <a:r>
              <a:t/>
            </a:r>
            <a:endParaRPr b="0" i="0" sz="73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3775025" y="565448"/>
            <a:ext cx="2112861" cy="37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1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42"/>
              <a:buFont typeface="Candara"/>
              <a:buNone/>
            </a:pPr>
            <a:r>
              <a:rPr b="0" i="0" lang="en-US" sz="2742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Challenges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1672084" y="1713401"/>
            <a:ext cx="6129587" cy="2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Candara"/>
              <a:buNone/>
            </a:pP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•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Dilemma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mobility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modeling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using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GeoSM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data:</a:t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2140892" y="2166827"/>
            <a:ext cx="6075669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Each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user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typically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has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limited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GeoSM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records,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learning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model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</a:t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1906488" y="2191409"/>
            <a:ext cx="27702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7"/>
              <a:buFont typeface="Merriweather Sans"/>
              <a:buNone/>
            </a:pPr>
            <a:r>
              <a:rPr b="0" i="0" lang="en-US" sz="1107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‣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2140893" y="2401231"/>
            <a:ext cx="4014200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every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user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suﬀers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from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severe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data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sparsity.</a:t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2140893" y="2796370"/>
            <a:ext cx="5795981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Diﬀerent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users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have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totally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diﬀerent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moving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behaviors,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learning</a:t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1906488" y="2820952"/>
            <a:ext cx="277027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7"/>
              <a:buFont typeface="Merriweather Sans"/>
              <a:buNone/>
            </a:pPr>
            <a:r>
              <a:rPr b="0" i="0" lang="en-US" sz="1107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‣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2140893" y="3030774"/>
            <a:ext cx="5337175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Candara"/>
              <a:buNone/>
            </a:pP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one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model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all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users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suﬀers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from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data</a:t>
            </a:r>
            <a:r>
              <a:rPr b="0" i="0" lang="en-US" sz="1476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76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inconsistency.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1672084" y="3548452"/>
            <a:ext cx="6361363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Candara"/>
              <a:buNone/>
            </a:pP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•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GeoSM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(e.g.,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tweets)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have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very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short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text,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making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it</a:t>
            </a:r>
            <a:endParaRPr/>
          </a:p>
          <a:p>
            <a:pPr indent="-5784" lvl="0" marL="234384" marR="0" rtl="0" algn="l">
              <a:lnSpc>
                <a:spcPct val="104214"/>
              </a:lnSpc>
              <a:spcBef>
                <a:spcPts val="312"/>
              </a:spcBef>
              <a:spcAft>
                <a:spcPts val="0"/>
              </a:spcAft>
              <a:buClr>
                <a:srgbClr val="000000"/>
              </a:buClr>
              <a:buSzPts val="1898"/>
              <a:buFont typeface="Candara"/>
              <a:buNone/>
            </a:pP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hard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to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model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the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semantics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of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human</a:t>
            </a:r>
            <a:r>
              <a:rPr b="0" i="0" lang="en-US" sz="1898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98" u="none" cap="none" strike="noStrik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activities.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7639348" y="4910033"/>
            <a:ext cx="247852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9"/>
              <a:buFont typeface="Helvetica Neue Light"/>
              <a:buNone/>
            </a:pPr>
            <a:r>
              <a:rPr b="0" i="0" lang="en-US" sz="949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Crawling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395536" y="987574"/>
            <a:ext cx="8496944" cy="460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1079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405880" y="1664245"/>
            <a:ext cx="8496944" cy="2995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4210" y="884466"/>
            <a:ext cx="5956410" cy="351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Location Estimation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4454" y="884466"/>
            <a:ext cx="6736672" cy="2929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7"/>
          <p:cNvGrpSpPr/>
          <p:nvPr/>
        </p:nvGrpSpPr>
        <p:grpSpPr>
          <a:xfrm>
            <a:off x="2675392" y="3944465"/>
            <a:ext cx="5785040" cy="1061519"/>
            <a:chOff x="2557702" y="4533172"/>
            <a:chExt cx="8412977" cy="1308440"/>
          </a:xfrm>
        </p:grpSpPr>
        <p:sp>
          <p:nvSpPr>
            <p:cNvPr id="201" name="Google Shape;201;p27"/>
            <p:cNvSpPr/>
            <p:nvPr/>
          </p:nvSpPr>
          <p:spPr>
            <a:xfrm>
              <a:off x="5086947" y="4533172"/>
              <a:ext cx="2571209" cy="3793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Harvey Hurricane</a:t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4629661" y="4930656"/>
              <a:ext cx="3485781" cy="3414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Location Information Overview</a:t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2557702" y="5272559"/>
              <a:ext cx="8412977" cy="5690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Open Sans"/>
                </a:rPr>
                <a:t>The geo-tagged tweets shown in the map during the time of  Harvey hurricane,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Open Sans"/>
                </a:rPr>
                <a:t>but what about those tweets without geo-tag?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Significant Location</a:t>
            </a:r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6208450" y="1051800"/>
            <a:ext cx="26262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96000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from Texas and Florida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yellow point shows some significant spots in the map.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bigger the spot is, the more important that place is.</a:t>
            </a:r>
            <a:endParaRPr/>
          </a:p>
        </p:txBody>
      </p:sp>
      <p:pic>
        <p:nvPicPr>
          <p:cNvPr descr="location.png" id="210" name="Google Shape;2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225" y="884475"/>
            <a:ext cx="4380327" cy="37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0" y="0"/>
            <a:ext cx="9144000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Language Distribution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6129125" y="1448325"/>
            <a:ext cx="2626200" cy="19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96000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English covered the largest the portion.</a:t>
            </a:r>
            <a:endParaRPr/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●"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Spanish is the second largest portion.</a:t>
            </a:r>
            <a:endParaRPr/>
          </a:p>
        </p:txBody>
      </p:sp>
      <p:pic>
        <p:nvPicPr>
          <p:cNvPr descr="language.png"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627" y="787852"/>
            <a:ext cx="3170950" cy="31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